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3" r:id="rId6"/>
    <p:sldId id="264" r:id="rId7"/>
    <p:sldId id="269" r:id="rId8"/>
    <p:sldId id="265" r:id="rId9"/>
    <p:sldId id="266" r:id="rId10"/>
    <p:sldId id="267" r:id="rId11"/>
    <p:sldId id="26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7/6/2017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7/6/2017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7/6/2017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7/6/2017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7/6/2017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7/6/2017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7/6/2017</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7/6/2017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7/6/2017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7/6/2017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7/6/2017</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7/6/2017</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8" Type="http://schemas.openxmlformats.org/officeDocument/2006/relationships/audio" Target="../media/media14.m4a"/><Relationship Id="rId13" Type="http://schemas.microsoft.com/office/2007/relationships/media" Target="../media/media17.m4a"/><Relationship Id="rId18" Type="http://schemas.openxmlformats.org/officeDocument/2006/relationships/slide" Target="slide7.xml"/><Relationship Id="rId3" Type="http://schemas.microsoft.com/office/2007/relationships/media" Target="../media/media12.m4a"/><Relationship Id="rId21" Type="http://schemas.openxmlformats.org/officeDocument/2006/relationships/hyperlink" Target="http://www.canva.com/" TargetMode="External"/><Relationship Id="rId7" Type="http://schemas.microsoft.com/office/2007/relationships/media" Target="../media/media14.m4a"/><Relationship Id="rId12" Type="http://schemas.openxmlformats.org/officeDocument/2006/relationships/audio" Target="../media/media16.m4a"/><Relationship Id="rId17" Type="http://schemas.openxmlformats.org/officeDocument/2006/relationships/slide" Target="slide6.xml"/><Relationship Id="rId2" Type="http://schemas.openxmlformats.org/officeDocument/2006/relationships/audio" Target="../media/media11.m4a"/><Relationship Id="rId16" Type="http://schemas.openxmlformats.org/officeDocument/2006/relationships/slide" Target="slide5.xml"/><Relationship Id="rId20" Type="http://schemas.openxmlformats.org/officeDocument/2006/relationships/slide" Target="slide9.xml"/><Relationship Id="rId1" Type="http://schemas.microsoft.com/office/2007/relationships/media" Target="../media/media11.m4a"/><Relationship Id="rId6" Type="http://schemas.openxmlformats.org/officeDocument/2006/relationships/audio" Target="../media/media13.m4a"/><Relationship Id="rId11" Type="http://schemas.microsoft.com/office/2007/relationships/media" Target="../media/media16.m4a"/><Relationship Id="rId5" Type="http://schemas.microsoft.com/office/2007/relationships/media" Target="../media/media13.m4a"/><Relationship Id="rId15" Type="http://schemas.openxmlformats.org/officeDocument/2006/relationships/slideLayout" Target="../slideLayouts/slideLayout2.xml"/><Relationship Id="rId10" Type="http://schemas.openxmlformats.org/officeDocument/2006/relationships/audio" Target="../media/media15.m4a"/><Relationship Id="rId19" Type="http://schemas.openxmlformats.org/officeDocument/2006/relationships/slide" Target="slide8.xml"/><Relationship Id="rId4" Type="http://schemas.openxmlformats.org/officeDocument/2006/relationships/audio" Target="../media/media12.m4a"/><Relationship Id="rId9" Type="http://schemas.microsoft.com/office/2007/relationships/media" Target="../media/media15.m4a"/><Relationship Id="rId14" Type="http://schemas.openxmlformats.org/officeDocument/2006/relationships/audio" Target="../media/media17.m4a"/><Relationship Id="rId2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slide" Target="slide10.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slide" Target="slide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slide" Target="slide1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slide" Target="slide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7.jpg"/><Relationship Id="rId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Personal Wellness Plan</a:t>
            </a:r>
            <a:endParaRPr lang="en-US" dirty="0"/>
          </a:p>
        </p:txBody>
      </p:sp>
      <p:sp>
        <p:nvSpPr>
          <p:cNvPr id="3" name="Subtitle 2"/>
          <p:cNvSpPr>
            <a:spLocks noGrp="1"/>
          </p:cNvSpPr>
          <p:nvPr>
            <p:ph type="subTitle" idx="1"/>
          </p:nvPr>
        </p:nvSpPr>
        <p:spPr/>
        <p:txBody>
          <a:bodyPr>
            <a:normAutofit fontScale="92500"/>
          </a:bodyPr>
          <a:lstStyle/>
          <a:p>
            <a:r>
              <a:rPr lang="en-US" dirty="0"/>
              <a:t>You will use what you’ve learned through reviewing the course learning materials and </a:t>
            </a:r>
            <a:r>
              <a:rPr lang="en-US" dirty="0" smtClean="0"/>
              <a:t>your self-reflections </a:t>
            </a:r>
            <a:r>
              <a:rPr lang="en-US" dirty="0"/>
              <a:t>to create a wellness plan that will help you continue your journey to wellness</a:t>
            </a:r>
          </a:p>
        </p:txBody>
      </p:sp>
      <p:sp>
        <p:nvSpPr>
          <p:cNvPr id="4" name="Action Button: Forward or Next 3">
            <a:hlinkClick r:id="" action="ppaction://hlinkshowjump?jump=nextslide" highlightClick="1"/>
          </p:cNvPr>
          <p:cNvSpPr/>
          <p:nvPr/>
        </p:nvSpPr>
        <p:spPr>
          <a:xfrm>
            <a:off x="9351034" y="4960188"/>
            <a:ext cx="1042416" cy="10424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1533" y="3880935"/>
            <a:ext cx="487363" cy="487363"/>
          </a:xfrm>
          <a:prstGeom prst="rect">
            <a:avLst/>
          </a:prstGeom>
        </p:spPr>
      </p:pic>
    </p:spTree>
    <p:extLst>
      <p:ext uri="{BB962C8B-B14F-4D97-AF65-F5344CB8AC3E}">
        <p14:creationId xmlns:p14="http://schemas.microsoft.com/office/powerpoint/2010/main" val="1185275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Final Product!</a:t>
            </a:r>
            <a:endParaRPr lang="en-US" dirty="0"/>
          </a:p>
        </p:txBody>
      </p:sp>
      <p:sp>
        <p:nvSpPr>
          <p:cNvPr id="5" name="Text Placeholder 4"/>
          <p:cNvSpPr>
            <a:spLocks noGrp="1"/>
          </p:cNvSpPr>
          <p:nvPr>
            <p:ph type="body" idx="1"/>
          </p:nvPr>
        </p:nvSpPr>
        <p:spPr/>
        <p:txBody>
          <a:bodyPr/>
          <a:lstStyle/>
          <a:p>
            <a:r>
              <a:rPr lang="en-US" dirty="0" smtClean="0"/>
              <a:t>What is this thing supposed to look like?!</a:t>
            </a:r>
            <a:endParaRPr lang="en-US" dirty="0"/>
          </a:p>
        </p:txBody>
      </p:sp>
      <p:sp>
        <p:nvSpPr>
          <p:cNvPr id="6" name="Action Button: Forward or Next 5">
            <a:hlinkClick r:id="" action="ppaction://hlinkshowjump?jump=nextslide" highlightClick="1"/>
          </p:cNvPr>
          <p:cNvSpPr/>
          <p:nvPr/>
        </p:nvSpPr>
        <p:spPr>
          <a:xfrm>
            <a:off x="9264770" y="5296619"/>
            <a:ext cx="1042416" cy="10424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253" y="779310"/>
            <a:ext cx="2833418" cy="283341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4012" y="3011996"/>
            <a:ext cx="487363" cy="487363"/>
          </a:xfrm>
          <a:prstGeom prst="rect">
            <a:avLst/>
          </a:prstGeom>
        </p:spPr>
      </p:pic>
    </p:spTree>
    <p:extLst>
      <p:ext uri="{BB962C8B-B14F-4D97-AF65-F5344CB8AC3E}">
        <p14:creationId xmlns:p14="http://schemas.microsoft.com/office/powerpoint/2010/main" val="1219184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Requirements</a:t>
            </a:r>
            <a:endParaRPr lang="en-US" dirty="0"/>
          </a:p>
        </p:txBody>
      </p:sp>
      <p:sp>
        <p:nvSpPr>
          <p:cNvPr id="5" name="Content Placeholder 4"/>
          <p:cNvSpPr>
            <a:spLocks noGrp="1"/>
          </p:cNvSpPr>
          <p:nvPr>
            <p:ph idx="1"/>
          </p:nvPr>
        </p:nvSpPr>
        <p:spPr>
          <a:xfrm>
            <a:off x="3476445" y="276045"/>
            <a:ext cx="8350370" cy="6581956"/>
          </a:xfrm>
        </p:spPr>
        <p:txBody>
          <a:bodyPr>
            <a:normAutofit fontScale="85000" lnSpcReduction="10000"/>
          </a:bodyPr>
          <a:lstStyle/>
          <a:p>
            <a:r>
              <a:rPr lang="en-US" dirty="0" smtClean="0"/>
              <a:t>Your final product will be done as a Word document.</a:t>
            </a:r>
          </a:p>
          <a:p>
            <a:r>
              <a:rPr lang="en-US" dirty="0" smtClean="0"/>
              <a:t>Heading 1: </a:t>
            </a:r>
            <a:r>
              <a:rPr lang="en-US" dirty="0" smtClean="0">
                <a:hlinkClick r:id="rId16" action="ppaction://hlinksldjump"/>
              </a:rPr>
              <a:t>Health Inhibiting Behaviors</a:t>
            </a:r>
            <a:endParaRPr lang="en-US" dirty="0" smtClean="0"/>
          </a:p>
          <a:p>
            <a:pPr lvl="1"/>
            <a:r>
              <a:rPr lang="en-US" dirty="0" smtClean="0"/>
              <a:t>Discuss which dimension (s) need (s) the most improvement-</a:t>
            </a:r>
          </a:p>
          <a:p>
            <a:pPr lvl="1"/>
            <a:r>
              <a:rPr lang="en-US" dirty="0" smtClean="0"/>
              <a:t>Specify your health inhibiting behaviors and risk factors</a:t>
            </a:r>
          </a:p>
          <a:p>
            <a:pPr lvl="1"/>
            <a:r>
              <a:rPr lang="en-US" dirty="0" smtClean="0"/>
              <a:t>Use your self-reflections and learning materials to support your statements</a:t>
            </a:r>
          </a:p>
          <a:p>
            <a:r>
              <a:rPr lang="en-US" dirty="0" smtClean="0"/>
              <a:t>Heading 2: </a:t>
            </a:r>
            <a:r>
              <a:rPr lang="en-US" dirty="0" smtClean="0">
                <a:hlinkClick r:id="rId17" action="ppaction://hlinksldjump"/>
              </a:rPr>
              <a:t>Goals</a:t>
            </a:r>
            <a:endParaRPr lang="en-US" dirty="0" smtClean="0"/>
          </a:p>
          <a:p>
            <a:pPr lvl="1"/>
            <a:r>
              <a:rPr lang="en-US" dirty="0" smtClean="0"/>
              <a:t>Write out at least 3 SMART goals</a:t>
            </a:r>
          </a:p>
          <a:p>
            <a:pPr lvl="1"/>
            <a:r>
              <a:rPr lang="en-US" dirty="0" smtClean="0"/>
              <a:t>You can continue with the ones you have created for our beginning  Wellness Goals Project, you can modify those, or you can create completely new ones</a:t>
            </a:r>
          </a:p>
          <a:p>
            <a:r>
              <a:rPr lang="en-US" dirty="0"/>
              <a:t>Heading </a:t>
            </a:r>
            <a:r>
              <a:rPr lang="en-US" dirty="0" smtClean="0"/>
              <a:t>3: </a:t>
            </a:r>
            <a:r>
              <a:rPr lang="en-US" dirty="0" smtClean="0">
                <a:hlinkClick r:id="rId18" action="ppaction://hlinksldjump"/>
              </a:rPr>
              <a:t>Personal Fitness Plan</a:t>
            </a:r>
            <a:endParaRPr lang="en-US" dirty="0"/>
          </a:p>
          <a:p>
            <a:pPr lvl="1"/>
            <a:r>
              <a:rPr lang="en-US" dirty="0"/>
              <a:t>Discuss your progress with using your personal fitness plan that you designed in Module 3.</a:t>
            </a:r>
          </a:p>
          <a:p>
            <a:pPr lvl="1"/>
            <a:r>
              <a:rPr lang="en-US" dirty="0"/>
              <a:t>Discuss whether or not you will be using this fitness plan</a:t>
            </a:r>
          </a:p>
          <a:p>
            <a:pPr lvl="1"/>
            <a:r>
              <a:rPr lang="en-US" dirty="0"/>
              <a:t>Discuss any changes you will make to your fitness plan to align it to your new goals</a:t>
            </a:r>
          </a:p>
          <a:p>
            <a:r>
              <a:rPr lang="en-US" dirty="0" smtClean="0"/>
              <a:t>Heading 4: </a:t>
            </a:r>
            <a:r>
              <a:rPr lang="en-US" dirty="0" smtClean="0">
                <a:hlinkClick r:id="rId19" action="ppaction://hlinksldjump"/>
              </a:rPr>
              <a:t>Nutrition Plan</a:t>
            </a:r>
            <a:endParaRPr lang="en-US" dirty="0" smtClean="0"/>
          </a:p>
          <a:p>
            <a:pPr lvl="1"/>
            <a:r>
              <a:rPr lang="en-US" dirty="0" smtClean="0"/>
              <a:t>Discuss any changes you have made in your nutrition throughout this class, how have you felt about these changes?</a:t>
            </a:r>
          </a:p>
          <a:p>
            <a:pPr lvl="1"/>
            <a:r>
              <a:rPr lang="en-US" dirty="0" smtClean="0"/>
              <a:t>If you have not made any changes, explain why; and/or discuss changes you will make now and the benefits you hope to feel/experience.</a:t>
            </a:r>
          </a:p>
          <a:p>
            <a:r>
              <a:rPr lang="en-US" dirty="0" smtClean="0"/>
              <a:t>Heading </a:t>
            </a:r>
            <a:r>
              <a:rPr lang="en-US" dirty="0"/>
              <a:t>5</a:t>
            </a:r>
            <a:r>
              <a:rPr lang="en-US" dirty="0" smtClean="0"/>
              <a:t>: </a:t>
            </a:r>
            <a:r>
              <a:rPr lang="en-US" dirty="0" smtClean="0">
                <a:hlinkClick r:id="rId20" action="ppaction://hlinksldjump"/>
              </a:rPr>
              <a:t>Motivation</a:t>
            </a:r>
            <a:endParaRPr lang="en-US" dirty="0" smtClean="0"/>
          </a:p>
          <a:p>
            <a:pPr lvl="1"/>
            <a:r>
              <a:rPr lang="en-US" dirty="0" smtClean="0"/>
              <a:t>Two choices here:</a:t>
            </a:r>
          </a:p>
          <a:p>
            <a:pPr lvl="2"/>
            <a:r>
              <a:rPr lang="en-US" dirty="0" smtClean="0"/>
              <a:t>1. Discuss what your motivations are and how you chose these are motivators- these may be different for each of your goals.</a:t>
            </a:r>
          </a:p>
          <a:p>
            <a:pPr lvl="2"/>
            <a:r>
              <a:rPr lang="en-US" dirty="0" smtClean="0"/>
              <a:t>2. Create a vision board. Use </a:t>
            </a:r>
            <a:r>
              <a:rPr lang="en-US" dirty="0" err="1" smtClean="0">
                <a:hlinkClick r:id="rId21"/>
              </a:rPr>
              <a:t>Canva</a:t>
            </a:r>
            <a:r>
              <a:rPr lang="en-US" dirty="0" smtClean="0"/>
              <a:t> or any other computer program/APP to create an image that you will use for motivation. You can cut and paste it in your wellness plan. Or, if you’d rather make it out of poster board/drawing, etc., take a picture of it and paste that in the plan.</a:t>
            </a:r>
          </a:p>
          <a:p>
            <a:pPr lvl="1"/>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39297" y="2983716"/>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7407948" y="432698"/>
            <a:ext cx="487363" cy="487363"/>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5661744" y="1528254"/>
            <a:ext cx="487363" cy="487363"/>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7050597" y="2641061"/>
            <a:ext cx="487363" cy="487363"/>
          </a:xfrm>
          <a:prstGeom prst="rect">
            <a:avLst/>
          </a:prstGeom>
        </p:spPr>
      </p:pic>
      <p:pic>
        <p:nvPicPr>
          <p:cNvPr id="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6149107" y="3779748"/>
            <a:ext cx="487363" cy="487363"/>
          </a:xfrm>
          <a:prstGeom prst="rect">
            <a:avLst/>
          </a:prstGeom>
        </p:spPr>
      </p:pic>
      <p:pic>
        <p:nvPicPr>
          <p:cNvPr id="9"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5944888" y="5168601"/>
            <a:ext cx="487363" cy="487363"/>
          </a:xfrm>
          <a:prstGeom prst="rect">
            <a:avLst/>
          </a:prstGeom>
        </p:spPr>
      </p:pic>
      <p:pic>
        <p:nvPicPr>
          <p:cNvPr id="10"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126400" y="4105151"/>
            <a:ext cx="487363" cy="487363"/>
          </a:xfrm>
          <a:prstGeom prst="rect">
            <a:avLst/>
          </a:prstGeom>
        </p:spPr>
      </p:pic>
      <p:sp>
        <p:nvSpPr>
          <p:cNvPr id="11" name="Up Arrow 10"/>
          <p:cNvSpPr/>
          <p:nvPr/>
        </p:nvSpPr>
        <p:spPr>
          <a:xfrm rot="19232342">
            <a:off x="467583" y="4487285"/>
            <a:ext cx="1036697" cy="1445475"/>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TextBox 11"/>
          <p:cNvSpPr txBox="1"/>
          <p:nvPr/>
        </p:nvSpPr>
        <p:spPr>
          <a:xfrm>
            <a:off x="267006" y="4950617"/>
            <a:ext cx="1925217" cy="923330"/>
          </a:xfrm>
          <a:prstGeom prst="rect">
            <a:avLst/>
          </a:prstGeom>
          <a:noFill/>
        </p:spPr>
        <p:txBody>
          <a:bodyPr wrap="square" rtlCol="0">
            <a:spAutoFit/>
          </a:bodyPr>
          <a:lstStyle/>
          <a:p>
            <a:r>
              <a:rPr lang="en-US" dirty="0" smtClean="0"/>
              <a:t>Review of what document will look like</a:t>
            </a:r>
            <a:endParaRPr lang="en-US" dirty="0"/>
          </a:p>
        </p:txBody>
      </p:sp>
    </p:spTree>
    <p:extLst>
      <p:ext uri="{BB962C8B-B14F-4D97-AF65-F5344CB8AC3E}">
        <p14:creationId xmlns:p14="http://schemas.microsoft.com/office/powerpoint/2010/main" val="826314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62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3050"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5280"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7284"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47246" fill="hold"/>
                                        <p:tgtEl>
                                          <p:spTgt spid="9"/>
                                        </p:tgtEl>
                                      </p:cBhvr>
                                    </p:cmd>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9"/>
                </p:tgtEl>
              </p:cMediaNode>
            </p:audio>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0754" fill="hold"/>
                                        <p:tgtEl>
                                          <p:spTgt spid="10"/>
                                        </p:tgtEl>
                                      </p:cBhvr>
                                    </p:cmd>
                                  </p:childTnLst>
                                </p:cTn>
                              </p:par>
                            </p:childTnLst>
                          </p:cTn>
                        </p:par>
                      </p:childTnLst>
                    </p:cTn>
                  </p:par>
                </p:childTnLst>
              </p:cTn>
              <p:nextCondLst>
                <p:cond evt="onClick" delay="0">
                  <p:tgtEl>
                    <p:spTgt spid="10"/>
                  </p:tgtEl>
                </p:cond>
              </p:nextCondLst>
            </p:seq>
            <p:audio>
              <p:cMediaNode vol="80000">
                <p:cTn id="43"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Hopefully you have seen some positive changes in your life due to this class. Take this </a:t>
            </a:r>
            <a:r>
              <a:rPr lang="en-US" dirty="0" smtClean="0">
                <a:solidFill>
                  <a:schemeClr val="tx1"/>
                </a:solidFill>
                <a:hlinkClick r:id="rId4" action="ppaction://hlinksldjump"/>
              </a:rPr>
              <a:t>wellness quiz </a:t>
            </a:r>
            <a:r>
              <a:rPr lang="en-US" dirty="0" smtClean="0"/>
              <a:t>for a quick self-assessment.</a:t>
            </a:r>
            <a:endParaRPr lang="en-US" dirty="0"/>
          </a:p>
        </p:txBody>
      </p:sp>
      <p:sp>
        <p:nvSpPr>
          <p:cNvPr id="3" name="Content Placeholder 2"/>
          <p:cNvSpPr>
            <a:spLocks noGrp="1"/>
          </p:cNvSpPr>
          <p:nvPr>
            <p:ph idx="1"/>
          </p:nvPr>
        </p:nvSpPr>
        <p:spPr/>
        <p:txBody>
          <a:bodyPr/>
          <a:lstStyle/>
          <a:p>
            <a:r>
              <a:rPr lang="en-US" dirty="0" smtClean="0"/>
              <a:t>Record your results on your own</a:t>
            </a:r>
          </a:p>
          <a:p>
            <a:r>
              <a:rPr lang="en-US" dirty="0" smtClean="0"/>
              <a:t>Read each statement about wellness. You can strongly agree…strongly disagree with each statement. </a:t>
            </a:r>
          </a:p>
          <a:p>
            <a:r>
              <a:rPr lang="en-US" dirty="0" smtClean="0"/>
              <a:t>Calculate a score for each of the 5 dimensions of wellness by adding the 3 questions for each component.</a:t>
            </a:r>
          </a:p>
          <a:p>
            <a:r>
              <a:rPr lang="en-US" dirty="0" smtClean="0"/>
              <a:t>Add all 5 dimension scores to get an overall wellness score.</a:t>
            </a:r>
          </a:p>
          <a:p>
            <a:r>
              <a:rPr lang="en-US" dirty="0" smtClean="0"/>
              <a:t>Use the chart below to find your wellness rating.</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608417466"/>
              </p:ext>
            </p:extLst>
          </p:nvPr>
        </p:nvGraphicFramePr>
        <p:xfrm>
          <a:off x="3557759" y="5243068"/>
          <a:ext cx="8127999" cy="1483360"/>
        </p:xfrm>
        <a:graphic>
          <a:graphicData uri="http://schemas.openxmlformats.org/drawingml/2006/table">
            <a:tbl>
              <a:tblPr firstRow="1" bandRow="1">
                <a:tableStyleId>{5C22544A-7EE6-4342-B048-85BDC9FD1C3A}</a:tableStyleId>
              </a:tblPr>
              <a:tblGrid>
                <a:gridCol w="2709333"/>
                <a:gridCol w="2709333"/>
                <a:gridCol w="2709333"/>
              </a:tblGrid>
              <a:tr h="370840">
                <a:tc>
                  <a:txBody>
                    <a:bodyPr/>
                    <a:lstStyle/>
                    <a:p>
                      <a:r>
                        <a:rPr lang="en-US" dirty="0" smtClean="0"/>
                        <a:t>Wellness</a:t>
                      </a:r>
                      <a:r>
                        <a:rPr lang="en-US" baseline="0" dirty="0" smtClean="0"/>
                        <a:t> Rating</a:t>
                      </a:r>
                      <a:endParaRPr lang="en-US" dirty="0"/>
                    </a:p>
                  </a:txBody>
                  <a:tcPr/>
                </a:tc>
                <a:tc>
                  <a:txBody>
                    <a:bodyPr/>
                    <a:lstStyle/>
                    <a:p>
                      <a:r>
                        <a:rPr lang="en-US" dirty="0" smtClean="0"/>
                        <a:t>3-item score</a:t>
                      </a:r>
                      <a:endParaRPr lang="en-US" dirty="0"/>
                    </a:p>
                  </a:txBody>
                  <a:tcPr/>
                </a:tc>
                <a:tc>
                  <a:txBody>
                    <a:bodyPr/>
                    <a:lstStyle/>
                    <a:p>
                      <a:r>
                        <a:rPr lang="en-US" dirty="0" smtClean="0"/>
                        <a:t>Total wellness score</a:t>
                      </a:r>
                      <a:endParaRPr lang="en-US" dirty="0"/>
                    </a:p>
                  </a:txBody>
                  <a:tcPr/>
                </a:tc>
              </a:tr>
              <a:tr h="370840">
                <a:tc>
                  <a:txBody>
                    <a:bodyPr/>
                    <a:lstStyle/>
                    <a:p>
                      <a:r>
                        <a:rPr lang="en-US" dirty="0" smtClean="0"/>
                        <a:t>Good</a:t>
                      </a:r>
                      <a:endParaRPr lang="en-US" dirty="0"/>
                    </a:p>
                  </a:txBody>
                  <a:tcPr/>
                </a:tc>
                <a:tc>
                  <a:txBody>
                    <a:bodyPr/>
                    <a:lstStyle/>
                    <a:p>
                      <a:r>
                        <a:rPr lang="en-US" dirty="0" smtClean="0"/>
                        <a:t>10-12</a:t>
                      </a:r>
                      <a:endParaRPr lang="en-US" dirty="0"/>
                    </a:p>
                  </a:txBody>
                  <a:tcPr/>
                </a:tc>
                <a:tc>
                  <a:txBody>
                    <a:bodyPr/>
                    <a:lstStyle/>
                    <a:p>
                      <a:r>
                        <a:rPr lang="en-US" dirty="0" smtClean="0"/>
                        <a:t>50+</a:t>
                      </a:r>
                      <a:endParaRPr lang="en-US" dirty="0"/>
                    </a:p>
                  </a:txBody>
                  <a:tcPr/>
                </a:tc>
              </a:tr>
              <a:tr h="370840">
                <a:tc>
                  <a:txBody>
                    <a:bodyPr/>
                    <a:lstStyle/>
                    <a:p>
                      <a:r>
                        <a:rPr lang="en-US" dirty="0" smtClean="0"/>
                        <a:t>Marginal</a:t>
                      </a:r>
                      <a:endParaRPr lang="en-US" dirty="0"/>
                    </a:p>
                  </a:txBody>
                  <a:tcPr/>
                </a:tc>
                <a:tc>
                  <a:txBody>
                    <a:bodyPr/>
                    <a:lstStyle/>
                    <a:p>
                      <a:r>
                        <a:rPr lang="en-US" dirty="0" smtClean="0"/>
                        <a:t>8-9</a:t>
                      </a:r>
                      <a:endParaRPr lang="en-US" dirty="0"/>
                    </a:p>
                  </a:txBody>
                  <a:tcPr/>
                </a:tc>
                <a:tc>
                  <a:txBody>
                    <a:bodyPr/>
                    <a:lstStyle/>
                    <a:p>
                      <a:r>
                        <a:rPr lang="en-US" dirty="0" smtClean="0"/>
                        <a:t>40-49</a:t>
                      </a:r>
                      <a:endParaRPr lang="en-US" dirty="0"/>
                    </a:p>
                  </a:txBody>
                  <a:tcPr/>
                </a:tc>
              </a:tr>
              <a:tr h="370840">
                <a:tc>
                  <a:txBody>
                    <a:bodyPr/>
                    <a:lstStyle/>
                    <a:p>
                      <a:r>
                        <a:rPr lang="en-US" dirty="0" smtClean="0"/>
                        <a:t>Low</a:t>
                      </a:r>
                      <a:endParaRPr lang="en-US" dirty="0"/>
                    </a:p>
                  </a:txBody>
                  <a:tcPr/>
                </a:tc>
                <a:tc>
                  <a:txBody>
                    <a:bodyPr/>
                    <a:lstStyle/>
                    <a:p>
                      <a:r>
                        <a:rPr lang="en-US" dirty="0" smtClean="0"/>
                        <a:t>&lt;7</a:t>
                      </a:r>
                      <a:endParaRPr lang="en-US" dirty="0"/>
                    </a:p>
                  </a:txBody>
                  <a:tcPr/>
                </a:tc>
                <a:tc>
                  <a:txBody>
                    <a:bodyPr/>
                    <a:lstStyle/>
                    <a:p>
                      <a:r>
                        <a:rPr lang="en-US" dirty="0" smtClean="0"/>
                        <a:t>&lt;39</a:t>
                      </a:r>
                      <a:endParaRPr lang="en-US" dirty="0"/>
                    </a:p>
                  </a:txBody>
                  <a:tcPr/>
                </a:tc>
              </a:tr>
            </a:tbl>
          </a:graphicData>
        </a:graphic>
      </p:graphicFrame>
      <p:sp>
        <p:nvSpPr>
          <p:cNvPr id="6" name="TextBox 5"/>
          <p:cNvSpPr txBox="1"/>
          <p:nvPr/>
        </p:nvSpPr>
        <p:spPr>
          <a:xfrm>
            <a:off x="484316" y="5338417"/>
            <a:ext cx="3206273" cy="646331"/>
          </a:xfrm>
          <a:prstGeom prst="rect">
            <a:avLst/>
          </a:prstGeom>
          <a:noFill/>
        </p:spPr>
        <p:txBody>
          <a:bodyPr wrap="square" rtlCol="0">
            <a:spAutoFit/>
          </a:bodyPr>
          <a:lstStyle/>
          <a:p>
            <a:r>
              <a:rPr lang="en-US" dirty="0" smtClean="0"/>
              <a:t>After you’ve taken the quiz, </a:t>
            </a:r>
            <a:r>
              <a:rPr lang="en-US" dirty="0" smtClean="0">
                <a:hlinkClick r:id="rId5" action="ppaction://hlinksldjump"/>
              </a:rPr>
              <a:t>click here </a:t>
            </a:r>
            <a:r>
              <a:rPr lang="en-US" dirty="0" smtClean="0"/>
              <a:t>for the next step!</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8982" y="1123837"/>
            <a:ext cx="487363" cy="487363"/>
          </a:xfrm>
          <a:prstGeom prst="rect">
            <a:avLst/>
          </a:prstGeom>
        </p:spPr>
      </p:pic>
    </p:spTree>
    <p:extLst>
      <p:ext uri="{BB962C8B-B14F-4D97-AF65-F5344CB8AC3E}">
        <p14:creationId xmlns:p14="http://schemas.microsoft.com/office/powerpoint/2010/main" val="3408843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6443977"/>
              </p:ext>
            </p:extLst>
          </p:nvPr>
        </p:nvGraphicFramePr>
        <p:xfrm>
          <a:off x="77636" y="120768"/>
          <a:ext cx="10274064" cy="6492240"/>
        </p:xfrm>
        <a:graphic>
          <a:graphicData uri="http://schemas.openxmlformats.org/drawingml/2006/table">
            <a:tbl>
              <a:tblPr firstRow="1" bandRow="1">
                <a:tableStyleId>{5C22544A-7EE6-4342-B048-85BDC9FD1C3A}</a:tableStyleId>
              </a:tblPr>
              <a:tblGrid>
                <a:gridCol w="5141346"/>
                <a:gridCol w="1268083"/>
                <a:gridCol w="862641"/>
                <a:gridCol w="948906"/>
                <a:gridCol w="1414732"/>
                <a:gridCol w="638356"/>
              </a:tblGrid>
              <a:tr h="244004">
                <a:tc>
                  <a:txBody>
                    <a:bodyPr/>
                    <a:lstStyle/>
                    <a:p>
                      <a:r>
                        <a:rPr lang="en-US" sz="1200" dirty="0" smtClean="0"/>
                        <a:t>Wellness Statement</a:t>
                      </a:r>
                      <a:endParaRPr lang="en-US" sz="1200" dirty="0"/>
                    </a:p>
                  </a:txBody>
                  <a:tcPr/>
                </a:tc>
                <a:tc>
                  <a:txBody>
                    <a:bodyPr/>
                    <a:lstStyle/>
                    <a:p>
                      <a:r>
                        <a:rPr lang="en-US" sz="1200" dirty="0" smtClean="0"/>
                        <a:t>Strongly Agree</a:t>
                      </a:r>
                      <a:endParaRPr lang="en-US" sz="1200" dirty="0"/>
                    </a:p>
                  </a:txBody>
                  <a:tcPr/>
                </a:tc>
                <a:tc>
                  <a:txBody>
                    <a:bodyPr/>
                    <a:lstStyle/>
                    <a:p>
                      <a:r>
                        <a:rPr lang="en-US" sz="1200" dirty="0" smtClean="0"/>
                        <a:t>Agree</a:t>
                      </a:r>
                      <a:endParaRPr lang="en-US" sz="1200" dirty="0"/>
                    </a:p>
                  </a:txBody>
                  <a:tcPr/>
                </a:tc>
                <a:tc>
                  <a:txBody>
                    <a:bodyPr/>
                    <a:lstStyle/>
                    <a:p>
                      <a:r>
                        <a:rPr lang="en-US" sz="1200" dirty="0" smtClean="0"/>
                        <a:t>Disagree</a:t>
                      </a:r>
                      <a:endParaRPr lang="en-US" sz="1200" dirty="0"/>
                    </a:p>
                  </a:txBody>
                  <a:tcPr/>
                </a:tc>
                <a:tc>
                  <a:txBody>
                    <a:bodyPr/>
                    <a:lstStyle/>
                    <a:p>
                      <a:r>
                        <a:rPr lang="en-US" sz="1200" dirty="0" smtClean="0"/>
                        <a:t>Strongly</a:t>
                      </a:r>
                      <a:r>
                        <a:rPr lang="en-US" sz="1200" baseline="0" dirty="0" smtClean="0"/>
                        <a:t> Disagree</a:t>
                      </a:r>
                      <a:endParaRPr lang="en-US" sz="1200" dirty="0"/>
                    </a:p>
                  </a:txBody>
                  <a:tcPr/>
                </a:tc>
                <a:tc>
                  <a:txBody>
                    <a:bodyPr/>
                    <a:lstStyle/>
                    <a:p>
                      <a:r>
                        <a:rPr lang="en-US" sz="1200" dirty="0" smtClean="0"/>
                        <a:t>Score</a:t>
                      </a:r>
                      <a:endParaRPr lang="en-US" sz="1200" dirty="0"/>
                    </a:p>
                  </a:txBody>
                  <a:tcPr/>
                </a:tc>
              </a:tr>
              <a:tr h="244004">
                <a:tc>
                  <a:txBody>
                    <a:bodyPr/>
                    <a:lstStyle/>
                    <a:p>
                      <a:r>
                        <a:rPr lang="en-US" sz="1600" dirty="0" smtClean="0">
                          <a:solidFill>
                            <a:schemeClr val="accent6"/>
                          </a:solidFill>
                        </a:rPr>
                        <a:t>I am physically fit</a:t>
                      </a:r>
                      <a:endParaRPr lang="en-US" sz="1600" dirty="0">
                        <a:solidFill>
                          <a:schemeClr val="accent6"/>
                        </a:solidFill>
                      </a:endParaRPr>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r>
              <a:tr h="0">
                <a:tc>
                  <a:txBody>
                    <a:bodyPr/>
                    <a:lstStyle/>
                    <a:p>
                      <a:r>
                        <a:rPr lang="en-US" sz="1600" dirty="0" smtClean="0">
                          <a:solidFill>
                            <a:schemeClr val="accent6"/>
                          </a:solidFill>
                        </a:rPr>
                        <a:t>I can do the physical</a:t>
                      </a:r>
                      <a:r>
                        <a:rPr lang="en-US" sz="1600" baseline="0" dirty="0" smtClean="0">
                          <a:solidFill>
                            <a:schemeClr val="accent6"/>
                          </a:solidFill>
                        </a:rPr>
                        <a:t> tasks needed in my work</a:t>
                      </a:r>
                      <a:endParaRPr lang="en-US" sz="1600" dirty="0">
                        <a:solidFill>
                          <a:schemeClr val="accent6"/>
                        </a:solidFill>
                      </a:endParaRP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r>
                        <a:rPr lang="en-US" sz="1600" dirty="0" smtClean="0">
                          <a:solidFill>
                            <a:schemeClr val="accent6"/>
                          </a:solidFill>
                        </a:rPr>
                        <a:t>I have the energy to be active in my free time</a:t>
                      </a:r>
                      <a:endParaRPr lang="en-US" sz="1600" dirty="0">
                        <a:solidFill>
                          <a:schemeClr val="accent6"/>
                        </a:solidFill>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r>
                        <a:rPr lang="en-US" dirty="0" smtClean="0">
                          <a:solidFill>
                            <a:schemeClr val="accent5"/>
                          </a:solidFill>
                        </a:rPr>
                        <a:t>I am happy most of the time</a:t>
                      </a:r>
                      <a:endParaRPr lang="en-US" dirty="0">
                        <a:solidFill>
                          <a:schemeClr val="accent5"/>
                        </a:solidFill>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r>
                        <a:rPr lang="en-US" dirty="0" smtClean="0">
                          <a:solidFill>
                            <a:schemeClr val="accent5"/>
                          </a:solidFill>
                        </a:rPr>
                        <a:t>I do not get stressed often</a:t>
                      </a:r>
                      <a:endParaRPr lang="en-US" dirty="0">
                        <a:solidFill>
                          <a:schemeClr val="accent5"/>
                        </a:solidFill>
                      </a:endParaRP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r>
                        <a:rPr lang="en-US" dirty="0" smtClean="0">
                          <a:solidFill>
                            <a:schemeClr val="accent5"/>
                          </a:solidFill>
                        </a:rPr>
                        <a:t>I like myself</a:t>
                      </a:r>
                      <a:r>
                        <a:rPr lang="en-US" baseline="0" dirty="0" smtClean="0">
                          <a:solidFill>
                            <a:schemeClr val="accent5"/>
                          </a:solidFill>
                        </a:rPr>
                        <a:t> the way I am</a:t>
                      </a:r>
                      <a:endParaRPr lang="en-US" dirty="0">
                        <a:solidFill>
                          <a:schemeClr val="accent5"/>
                        </a:solidFill>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r>
                        <a:rPr lang="en-US" dirty="0" smtClean="0">
                          <a:solidFill>
                            <a:schemeClr val="accent3"/>
                          </a:solidFill>
                        </a:rPr>
                        <a:t>I have many friends</a:t>
                      </a:r>
                      <a:endParaRPr lang="en-US" dirty="0">
                        <a:solidFill>
                          <a:schemeClr val="accent3"/>
                        </a:solidFill>
                      </a:endParaRP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r>
                        <a:rPr lang="en-US" dirty="0" smtClean="0">
                          <a:solidFill>
                            <a:schemeClr val="accent3"/>
                          </a:solidFill>
                        </a:rPr>
                        <a:t>I am confident in social situations</a:t>
                      </a:r>
                      <a:endParaRPr lang="en-US" dirty="0">
                        <a:solidFill>
                          <a:schemeClr val="accent3"/>
                        </a:solidFill>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r>
                        <a:rPr lang="en-US" dirty="0" smtClean="0">
                          <a:solidFill>
                            <a:schemeClr val="accent3"/>
                          </a:solidFill>
                        </a:rPr>
                        <a:t>I am close to my family</a:t>
                      </a:r>
                      <a:endParaRPr lang="en-US" dirty="0">
                        <a:solidFill>
                          <a:schemeClr val="accent3"/>
                        </a:solidFill>
                      </a:endParaRP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r h="244004">
                <a:tc>
                  <a:txBody>
                    <a:bodyPr/>
                    <a:lstStyle/>
                    <a:p>
                      <a:r>
                        <a:rPr lang="en-US" dirty="0" smtClean="0">
                          <a:solidFill>
                            <a:schemeClr val="accent4"/>
                          </a:solidFill>
                        </a:rPr>
                        <a:t>I am an informed</a:t>
                      </a:r>
                      <a:r>
                        <a:rPr lang="en-US" baseline="0" dirty="0" smtClean="0">
                          <a:solidFill>
                            <a:schemeClr val="accent4"/>
                          </a:solidFill>
                        </a:rPr>
                        <a:t> consumer</a:t>
                      </a:r>
                      <a:endParaRPr lang="en-US" dirty="0">
                        <a:solidFill>
                          <a:schemeClr val="accent4"/>
                        </a:solidFill>
                      </a:endParaRP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r>
                        <a:rPr lang="en-US" dirty="0" smtClean="0">
                          <a:solidFill>
                            <a:schemeClr val="accent4"/>
                          </a:solidFill>
                        </a:rPr>
                        <a:t>I check facts before making health decisions</a:t>
                      </a:r>
                      <a:endParaRPr lang="en-US" dirty="0">
                        <a:solidFill>
                          <a:schemeClr val="accent4"/>
                        </a:solidFill>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r>
                        <a:rPr lang="en-US" dirty="0" smtClean="0">
                          <a:solidFill>
                            <a:schemeClr val="accent4"/>
                          </a:solidFill>
                        </a:rPr>
                        <a:t>I consult</a:t>
                      </a:r>
                      <a:r>
                        <a:rPr lang="en-US" baseline="0" dirty="0" smtClean="0">
                          <a:solidFill>
                            <a:schemeClr val="accent4"/>
                          </a:solidFill>
                        </a:rPr>
                        <a:t> experts when I am not sure of health facts</a:t>
                      </a:r>
                      <a:endParaRPr lang="en-US" dirty="0">
                        <a:solidFill>
                          <a:schemeClr val="accent4"/>
                        </a:solidFill>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r>
                        <a:rPr lang="en-US" dirty="0" smtClean="0">
                          <a:solidFill>
                            <a:schemeClr val="tx2"/>
                          </a:solidFill>
                        </a:rPr>
                        <a:t>I feel a sense of purpose</a:t>
                      </a:r>
                      <a:r>
                        <a:rPr lang="en-US" baseline="0" dirty="0" smtClean="0">
                          <a:solidFill>
                            <a:schemeClr val="tx2"/>
                          </a:solidFill>
                        </a:rPr>
                        <a:t> for my life</a:t>
                      </a:r>
                      <a:endParaRPr lang="en-US" dirty="0">
                        <a:solidFill>
                          <a:schemeClr val="tx2"/>
                        </a:solidFill>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r>
                        <a:rPr lang="en-US" dirty="0" smtClean="0">
                          <a:solidFill>
                            <a:schemeClr val="tx2"/>
                          </a:solidFill>
                        </a:rPr>
                        <a:t>I feel fulfilled spiritually</a:t>
                      </a:r>
                      <a:endParaRPr lang="en-US" dirty="0">
                        <a:solidFill>
                          <a:schemeClr val="tx2"/>
                        </a:solidFill>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r>
                        <a:rPr lang="en-US" dirty="0" smtClean="0">
                          <a:solidFill>
                            <a:schemeClr val="tx2"/>
                          </a:solidFill>
                        </a:rPr>
                        <a:t>I feel strong connections to the world around me</a:t>
                      </a:r>
                      <a:endParaRPr lang="en-US" dirty="0">
                        <a:solidFill>
                          <a:schemeClr val="tx2"/>
                        </a:solidFill>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244004">
                <a:tc>
                  <a:txBody>
                    <a:bodyPr/>
                    <a:lstStyle/>
                    <a:p>
                      <a:r>
                        <a:rPr lang="en-US" dirty="0" smtClean="0"/>
                        <a:t>Total Wellness</a:t>
                      </a:r>
                      <a:r>
                        <a:rPr lang="en-US" baseline="0" dirty="0" smtClean="0"/>
                        <a:t> Score=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cxnSp>
        <p:nvCxnSpPr>
          <p:cNvPr id="8" name="Straight Arrow Connector 7"/>
          <p:cNvCxnSpPr/>
          <p:nvPr/>
        </p:nvCxnSpPr>
        <p:spPr>
          <a:xfrm flipH="1">
            <a:off x="10351700" y="716631"/>
            <a:ext cx="836760" cy="57733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10515603" y="130692"/>
            <a:ext cx="1768414" cy="646331"/>
          </a:xfrm>
          <a:prstGeom prst="rect">
            <a:avLst/>
          </a:prstGeom>
          <a:noFill/>
        </p:spPr>
        <p:txBody>
          <a:bodyPr wrap="square" rtlCol="0">
            <a:spAutoFit/>
          </a:bodyPr>
          <a:lstStyle/>
          <a:p>
            <a:r>
              <a:rPr lang="en-US" dirty="0" smtClean="0">
                <a:solidFill>
                  <a:schemeClr val="accent6"/>
                </a:solidFill>
              </a:rPr>
              <a:t>Physical Wellness Score</a:t>
            </a:r>
            <a:endParaRPr lang="en-US" dirty="0">
              <a:solidFill>
                <a:schemeClr val="accent6"/>
              </a:solidFill>
            </a:endParaRPr>
          </a:p>
        </p:txBody>
      </p:sp>
      <p:sp>
        <p:nvSpPr>
          <p:cNvPr id="11" name="Rectangle 10"/>
          <p:cNvSpPr/>
          <p:nvPr/>
        </p:nvSpPr>
        <p:spPr>
          <a:xfrm>
            <a:off x="10515603" y="1390775"/>
            <a:ext cx="1875285" cy="646331"/>
          </a:xfrm>
          <a:prstGeom prst="rect">
            <a:avLst/>
          </a:prstGeom>
        </p:spPr>
        <p:txBody>
          <a:bodyPr wrap="square">
            <a:spAutoFit/>
          </a:bodyPr>
          <a:lstStyle/>
          <a:p>
            <a:r>
              <a:rPr lang="en-US" dirty="0" smtClean="0">
                <a:solidFill>
                  <a:schemeClr val="accent1"/>
                </a:solidFill>
              </a:rPr>
              <a:t>Emotional Wellness Score</a:t>
            </a:r>
            <a:endParaRPr lang="en-US" dirty="0">
              <a:solidFill>
                <a:schemeClr val="accent1"/>
              </a:solidFill>
            </a:endParaRPr>
          </a:p>
        </p:txBody>
      </p:sp>
      <p:cxnSp>
        <p:nvCxnSpPr>
          <p:cNvPr id="12" name="Straight Arrow Connector 11"/>
          <p:cNvCxnSpPr/>
          <p:nvPr/>
        </p:nvCxnSpPr>
        <p:spPr>
          <a:xfrm flipH="1">
            <a:off x="10373268" y="1907714"/>
            <a:ext cx="815192" cy="56007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flipH="1">
            <a:off x="10351700" y="2854852"/>
            <a:ext cx="1101546" cy="72425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flipH="1">
            <a:off x="10373268" y="3902275"/>
            <a:ext cx="1026542" cy="77324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flipH="1">
            <a:off x="10373268" y="5087186"/>
            <a:ext cx="1026542" cy="66024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8" name="Rectangle 17"/>
          <p:cNvSpPr/>
          <p:nvPr/>
        </p:nvSpPr>
        <p:spPr>
          <a:xfrm>
            <a:off x="10429344" y="2531687"/>
            <a:ext cx="1718172" cy="646331"/>
          </a:xfrm>
          <a:prstGeom prst="rect">
            <a:avLst/>
          </a:prstGeom>
        </p:spPr>
        <p:txBody>
          <a:bodyPr wrap="square">
            <a:spAutoFit/>
          </a:bodyPr>
          <a:lstStyle/>
          <a:p>
            <a:r>
              <a:rPr lang="en-US" dirty="0" smtClean="0">
                <a:solidFill>
                  <a:schemeClr val="accent3"/>
                </a:solidFill>
              </a:rPr>
              <a:t>Social </a:t>
            </a:r>
            <a:r>
              <a:rPr lang="en-US" dirty="0">
                <a:solidFill>
                  <a:schemeClr val="accent3"/>
                </a:solidFill>
              </a:rPr>
              <a:t>Wellness Score</a:t>
            </a:r>
          </a:p>
        </p:txBody>
      </p:sp>
      <p:sp>
        <p:nvSpPr>
          <p:cNvPr id="21" name="Rectangle 20"/>
          <p:cNvSpPr/>
          <p:nvPr/>
        </p:nvSpPr>
        <p:spPr>
          <a:xfrm>
            <a:off x="10128791" y="3647854"/>
            <a:ext cx="2119338" cy="646331"/>
          </a:xfrm>
          <a:prstGeom prst="rect">
            <a:avLst/>
          </a:prstGeom>
        </p:spPr>
        <p:txBody>
          <a:bodyPr wrap="square">
            <a:spAutoFit/>
          </a:bodyPr>
          <a:lstStyle/>
          <a:p>
            <a:r>
              <a:rPr lang="en-US" dirty="0" smtClean="0">
                <a:solidFill>
                  <a:schemeClr val="accent4"/>
                </a:solidFill>
              </a:rPr>
              <a:t>Intellectual </a:t>
            </a:r>
            <a:r>
              <a:rPr lang="en-US" dirty="0">
                <a:solidFill>
                  <a:schemeClr val="accent4"/>
                </a:solidFill>
              </a:rPr>
              <a:t>Wellness Score</a:t>
            </a:r>
          </a:p>
        </p:txBody>
      </p:sp>
      <p:sp>
        <p:nvSpPr>
          <p:cNvPr id="23" name="Rectangle 22"/>
          <p:cNvSpPr/>
          <p:nvPr/>
        </p:nvSpPr>
        <p:spPr>
          <a:xfrm>
            <a:off x="10336868" y="4764021"/>
            <a:ext cx="1903124" cy="646331"/>
          </a:xfrm>
          <a:prstGeom prst="rect">
            <a:avLst/>
          </a:prstGeom>
        </p:spPr>
        <p:txBody>
          <a:bodyPr wrap="square">
            <a:spAutoFit/>
          </a:bodyPr>
          <a:lstStyle/>
          <a:p>
            <a:r>
              <a:rPr lang="en-US" dirty="0" smtClean="0">
                <a:solidFill>
                  <a:schemeClr val="tx2"/>
                </a:solidFill>
              </a:rPr>
              <a:t>Spiritual</a:t>
            </a:r>
            <a:r>
              <a:rPr lang="en-US" dirty="0" smtClean="0">
                <a:solidFill>
                  <a:schemeClr val="accent3"/>
                </a:solidFill>
              </a:rPr>
              <a:t> </a:t>
            </a:r>
            <a:r>
              <a:rPr lang="en-US" dirty="0" smtClean="0">
                <a:solidFill>
                  <a:schemeClr val="tx2"/>
                </a:solidFill>
              </a:rPr>
              <a:t>Wellness </a:t>
            </a:r>
            <a:r>
              <a:rPr lang="en-US" dirty="0">
                <a:solidFill>
                  <a:schemeClr val="tx2"/>
                </a:solidFill>
              </a:rPr>
              <a:t>Score</a:t>
            </a:r>
          </a:p>
        </p:txBody>
      </p:sp>
      <p:sp>
        <p:nvSpPr>
          <p:cNvPr id="25" name="TextBox 24"/>
          <p:cNvSpPr txBox="1"/>
          <p:nvPr/>
        </p:nvSpPr>
        <p:spPr>
          <a:xfrm>
            <a:off x="8346060" y="6563700"/>
            <a:ext cx="4054416" cy="307777"/>
          </a:xfrm>
          <a:prstGeom prst="rect">
            <a:avLst/>
          </a:prstGeom>
          <a:noFill/>
        </p:spPr>
        <p:txBody>
          <a:bodyPr wrap="square" rtlCol="0">
            <a:spAutoFit/>
          </a:bodyPr>
          <a:lstStyle/>
          <a:p>
            <a:r>
              <a:rPr lang="en-US" sz="1400" dirty="0" smtClean="0"/>
              <a:t>Refer back to </a:t>
            </a:r>
            <a:r>
              <a:rPr lang="en-US" sz="1400" dirty="0" smtClean="0">
                <a:hlinkClick r:id="rId4" action="ppaction://hlinksldjump"/>
              </a:rPr>
              <a:t>previous slide </a:t>
            </a:r>
            <a:r>
              <a:rPr lang="en-US" sz="1400" dirty="0" smtClean="0"/>
              <a:t>for your wellness rating</a:t>
            </a:r>
            <a:endParaRPr lang="en-US" sz="1400" dirty="0"/>
          </a:p>
        </p:txBody>
      </p:sp>
      <p:sp>
        <p:nvSpPr>
          <p:cNvPr id="26" name="Action Button: Back or Previous 25">
            <a:hlinkClick r:id="" action="ppaction://hlinkshowjump?jump=previousslide" highlightClick="1"/>
          </p:cNvPr>
          <p:cNvSpPr/>
          <p:nvPr/>
        </p:nvSpPr>
        <p:spPr>
          <a:xfrm>
            <a:off x="10932037" y="5491785"/>
            <a:ext cx="1042416" cy="10424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76076" y="115581"/>
            <a:ext cx="487363" cy="487363"/>
          </a:xfrm>
          <a:prstGeom prst="rect">
            <a:avLst/>
          </a:prstGeom>
        </p:spPr>
      </p:pic>
    </p:spTree>
    <p:extLst>
      <p:ext uri="{BB962C8B-B14F-4D97-AF65-F5344CB8AC3E}">
        <p14:creationId xmlns:p14="http://schemas.microsoft.com/office/powerpoint/2010/main" val="1926065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1044" y="1954056"/>
            <a:ext cx="7315200" cy="3255264"/>
          </a:xfrm>
        </p:spPr>
        <p:txBody>
          <a:bodyPr>
            <a:normAutofit fontScale="90000"/>
          </a:bodyPr>
          <a:lstStyle/>
          <a:p>
            <a:r>
              <a:rPr lang="en-US" dirty="0" smtClean="0"/>
              <a:t>You will now use all the self-assessment data you’ve collected to create a wellness plan that will work for you!</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80978"/>
            <a:ext cx="3459192" cy="2293595"/>
          </a:xfrm>
          <a:prstGeom prst="rect">
            <a:avLst/>
          </a:prstGeom>
        </p:spPr>
      </p:pic>
      <p:sp>
        <p:nvSpPr>
          <p:cNvPr id="5" name="Action Button: Forward or Next 4">
            <a:hlinkClick r:id="rId5" action="ppaction://hlinksldjump" highlightClick="1"/>
          </p:cNvPr>
          <p:cNvSpPr/>
          <p:nvPr/>
        </p:nvSpPr>
        <p:spPr>
          <a:xfrm>
            <a:off x="9230264" y="4804913"/>
            <a:ext cx="1042416" cy="10424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32280" y="898525"/>
            <a:ext cx="487363" cy="487363"/>
          </a:xfrm>
          <a:prstGeom prst="rect">
            <a:avLst/>
          </a:prstGeom>
        </p:spPr>
      </p:pic>
    </p:spTree>
    <p:extLst>
      <p:ext uri="{BB962C8B-B14F-4D97-AF65-F5344CB8AC3E}">
        <p14:creationId xmlns:p14="http://schemas.microsoft.com/office/powerpoint/2010/main" val="11440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52919" y="1123838"/>
            <a:ext cx="2947482" cy="1351944"/>
          </a:xfrm>
        </p:spPr>
        <p:txBody>
          <a:bodyPr/>
          <a:lstStyle/>
          <a:p>
            <a:r>
              <a:rPr lang="en-US" dirty="0" smtClean="0"/>
              <a:t>Identify Health Inhibitors</a:t>
            </a:r>
            <a:endParaRPr lang="en-US" dirty="0"/>
          </a:p>
        </p:txBody>
      </p:sp>
      <p:sp>
        <p:nvSpPr>
          <p:cNvPr id="5" name="Content Placeholder 4"/>
          <p:cNvSpPr>
            <a:spLocks noGrp="1"/>
          </p:cNvSpPr>
          <p:nvPr>
            <p:ph idx="1"/>
          </p:nvPr>
        </p:nvSpPr>
        <p:spPr/>
        <p:txBody>
          <a:bodyPr/>
          <a:lstStyle/>
          <a:p>
            <a:r>
              <a:rPr lang="en-US" dirty="0" smtClean="0"/>
              <a:t>Be honest!</a:t>
            </a:r>
          </a:p>
          <a:p>
            <a:r>
              <a:rPr lang="en-US" dirty="0" smtClean="0"/>
              <a:t>How satisfied are you with each dimension of wellness?</a:t>
            </a:r>
          </a:p>
          <a:p>
            <a:r>
              <a:rPr lang="en-US" dirty="0" smtClean="0"/>
              <a:t>Rank each of the dimensions from 1-5 (5 being best!)</a:t>
            </a:r>
          </a:p>
          <a:p>
            <a:r>
              <a:rPr lang="en-US" dirty="0" smtClean="0"/>
              <a:t>What health inhibiting behaviors do you need to change?</a:t>
            </a:r>
          </a:p>
          <a:p>
            <a:pPr lvl="1"/>
            <a:r>
              <a:rPr lang="en-US" dirty="0" smtClean="0"/>
              <a:t>Refer back to the stress management and psychological well-being discussion</a:t>
            </a:r>
          </a:p>
          <a:p>
            <a:pPr lvl="1"/>
            <a:r>
              <a:rPr lang="en-US" dirty="0" smtClean="0"/>
              <a:t>Refer back to the discussions on substance use and abuse and sexual health</a:t>
            </a:r>
          </a:p>
          <a:p>
            <a:pPr lvl="1"/>
            <a:r>
              <a:rPr lang="en-US" dirty="0" smtClean="0"/>
              <a:t>Refer back to your self-reflections and your original Wellness Goals</a:t>
            </a:r>
          </a:p>
          <a:p>
            <a:r>
              <a:rPr lang="en-US" dirty="0" smtClean="0"/>
              <a:t>What are your risk factors?</a:t>
            </a:r>
          </a:p>
          <a:p>
            <a:pPr lvl="1"/>
            <a:r>
              <a:rPr lang="en-US" dirty="0" smtClean="0"/>
              <a:t>Refer back to Module 2 and our discussion on hypokinetic disease, Module 3 on Weight Management, and/or Module 4 on Nutrition</a:t>
            </a:r>
          </a:p>
          <a:p>
            <a:r>
              <a:rPr lang="en-US" dirty="0" smtClean="0"/>
              <a:t>Remember why we made 3 goals in the beginning of the quad???</a:t>
            </a:r>
          </a:p>
          <a:p>
            <a:pPr lvl="1"/>
            <a:r>
              <a:rPr lang="en-US" dirty="0" smtClean="0"/>
              <a:t>All areas relate to each other so be sure not to focus all of your attention on just one area.</a:t>
            </a:r>
          </a:p>
          <a:p>
            <a:pPr lvl="1"/>
            <a:endParaRPr lang="en-US" dirty="0"/>
          </a:p>
        </p:txBody>
      </p:sp>
      <p:sp>
        <p:nvSpPr>
          <p:cNvPr id="7" name="Action Button: Home 6">
            <a:hlinkClick r:id="rId4" action="ppaction://hlinksldjump" highlightClick="1"/>
          </p:cNvPr>
          <p:cNvSpPr/>
          <p:nvPr/>
        </p:nvSpPr>
        <p:spPr>
          <a:xfrm>
            <a:off x="10932543" y="6124755"/>
            <a:ext cx="1259457" cy="7332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222" y="2475781"/>
            <a:ext cx="3190875" cy="152687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92332" y="1799810"/>
            <a:ext cx="487363" cy="487363"/>
          </a:xfrm>
          <a:prstGeom prst="rect">
            <a:avLst/>
          </a:prstGeom>
        </p:spPr>
      </p:pic>
    </p:spTree>
    <p:extLst>
      <p:ext uri="{BB962C8B-B14F-4D97-AF65-F5344CB8AC3E}">
        <p14:creationId xmlns:p14="http://schemas.microsoft.com/office/powerpoint/2010/main" val="2360566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1006888"/>
          </a:xfrm>
        </p:spPr>
        <p:txBody>
          <a:bodyPr/>
          <a:lstStyle/>
          <a:p>
            <a:r>
              <a:rPr lang="en-US" dirty="0" smtClean="0"/>
              <a:t>Set your goals</a:t>
            </a:r>
            <a:endParaRPr lang="en-US" dirty="0"/>
          </a:p>
        </p:txBody>
      </p:sp>
      <p:sp>
        <p:nvSpPr>
          <p:cNvPr id="3" name="Content Placeholder 2"/>
          <p:cNvSpPr>
            <a:spLocks noGrp="1"/>
          </p:cNvSpPr>
          <p:nvPr>
            <p:ph idx="1"/>
          </p:nvPr>
        </p:nvSpPr>
        <p:spPr/>
        <p:txBody>
          <a:bodyPr/>
          <a:lstStyle/>
          <a:p>
            <a:r>
              <a:rPr lang="en-US" dirty="0" smtClean="0"/>
              <a:t>You’ve had practice at setting SMART goals- once again, you get to show your understanding!</a:t>
            </a:r>
          </a:p>
          <a:p>
            <a:r>
              <a:rPr lang="en-US" dirty="0" smtClean="0"/>
              <a:t>Once you’ve identified your risk factors and health inhibiting behaviors, </a:t>
            </a:r>
          </a:p>
          <a:p>
            <a:pPr lvl="1"/>
            <a:r>
              <a:rPr lang="en-US" dirty="0" smtClean="0"/>
              <a:t>Write out SMART goals (at least 3 for this project).</a:t>
            </a:r>
          </a:p>
          <a:p>
            <a:pPr lvl="1"/>
            <a:r>
              <a:rPr lang="en-US" dirty="0" smtClean="0"/>
              <a:t>Challenge yourself here- you can make short-term goals or long-term goals.</a:t>
            </a:r>
          </a:p>
          <a:p>
            <a:pPr lvl="1"/>
            <a:r>
              <a:rPr lang="en-US" dirty="0" smtClean="0"/>
              <a:t>Time limit is up to you</a:t>
            </a:r>
          </a:p>
          <a:p>
            <a:pPr marL="502920" lvl="1" indent="0">
              <a:buNone/>
            </a:pPr>
            <a:endParaRPr lang="en-US" dirty="0"/>
          </a:p>
        </p:txBody>
      </p:sp>
      <p:sp>
        <p:nvSpPr>
          <p:cNvPr id="4" name="Action Button: Home 3">
            <a:hlinkClick r:id="rId4" action="ppaction://hlinksldjump" highlightClick="1"/>
          </p:cNvPr>
          <p:cNvSpPr/>
          <p:nvPr/>
        </p:nvSpPr>
        <p:spPr>
          <a:xfrm>
            <a:off x="10932543" y="6124755"/>
            <a:ext cx="1259457" cy="7332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517" y="2195164"/>
            <a:ext cx="3166285" cy="245852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58491" y="880156"/>
            <a:ext cx="487363" cy="487363"/>
          </a:xfrm>
          <a:prstGeom prst="rect">
            <a:avLst/>
          </a:prstGeom>
        </p:spPr>
      </p:pic>
    </p:spTree>
    <p:extLst>
      <p:ext uri="{BB962C8B-B14F-4D97-AF65-F5344CB8AC3E}">
        <p14:creationId xmlns:p14="http://schemas.microsoft.com/office/powerpoint/2010/main" val="1428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8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1213921"/>
          </a:xfrm>
        </p:spPr>
        <p:txBody>
          <a:bodyPr/>
          <a:lstStyle/>
          <a:p>
            <a:r>
              <a:rPr lang="en-US" dirty="0" smtClean="0"/>
              <a:t>Personal fitness plan</a:t>
            </a:r>
            <a:endParaRPr lang="en-US" dirty="0"/>
          </a:p>
        </p:txBody>
      </p:sp>
      <p:sp>
        <p:nvSpPr>
          <p:cNvPr id="3" name="Content Placeholder 2"/>
          <p:cNvSpPr>
            <a:spLocks noGrp="1"/>
          </p:cNvSpPr>
          <p:nvPr>
            <p:ph idx="1"/>
          </p:nvPr>
        </p:nvSpPr>
        <p:spPr/>
        <p:txBody>
          <a:bodyPr/>
          <a:lstStyle/>
          <a:p>
            <a:r>
              <a:rPr lang="en-US" dirty="0" smtClean="0"/>
              <a:t>Have you been following your personal fitness plan you made in Module 3?</a:t>
            </a:r>
          </a:p>
          <a:p>
            <a:r>
              <a:rPr lang="en-US" dirty="0" smtClean="0"/>
              <a:t>How is it working for you? Re-read your weekly reflections to remind you!</a:t>
            </a:r>
          </a:p>
          <a:p>
            <a:r>
              <a:rPr lang="en-US" dirty="0" smtClean="0"/>
              <a:t>Have you changed anything? What may you need to change now that the class is over?</a:t>
            </a:r>
          </a:p>
          <a:p>
            <a:r>
              <a:rPr lang="en-US" dirty="0" smtClean="0"/>
              <a:t>If you made a new physical wellness goal you may need to edit your fitness plan.</a:t>
            </a:r>
            <a:endParaRPr lang="en-US" dirty="0"/>
          </a:p>
        </p:txBody>
      </p:sp>
      <p:sp>
        <p:nvSpPr>
          <p:cNvPr id="4" name="Action Button: Home 3">
            <a:hlinkClick r:id="rId4" action="ppaction://hlinksldjump" highlightClick="1"/>
          </p:cNvPr>
          <p:cNvSpPr/>
          <p:nvPr/>
        </p:nvSpPr>
        <p:spPr>
          <a:xfrm>
            <a:off x="10932543" y="6124755"/>
            <a:ext cx="1259457" cy="7332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31" y="2448733"/>
            <a:ext cx="3213000" cy="220090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97442" y="1243434"/>
            <a:ext cx="487363" cy="487363"/>
          </a:xfrm>
          <a:prstGeom prst="rect">
            <a:avLst/>
          </a:prstGeom>
        </p:spPr>
      </p:pic>
    </p:spTree>
    <p:extLst>
      <p:ext uri="{BB962C8B-B14F-4D97-AF65-F5344CB8AC3E}">
        <p14:creationId xmlns:p14="http://schemas.microsoft.com/office/powerpoint/2010/main" val="3853539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1455461"/>
          </a:xfrm>
        </p:spPr>
        <p:txBody>
          <a:bodyPr/>
          <a:lstStyle/>
          <a:p>
            <a:r>
              <a:rPr lang="en-US" dirty="0" smtClean="0"/>
              <a:t>Nutrition Plan</a:t>
            </a:r>
            <a:endParaRPr lang="en-US" dirty="0"/>
          </a:p>
        </p:txBody>
      </p:sp>
      <p:sp>
        <p:nvSpPr>
          <p:cNvPr id="3" name="Content Placeholder 2"/>
          <p:cNvSpPr>
            <a:spLocks noGrp="1"/>
          </p:cNvSpPr>
          <p:nvPr>
            <p:ph idx="1"/>
          </p:nvPr>
        </p:nvSpPr>
        <p:spPr/>
        <p:txBody>
          <a:bodyPr/>
          <a:lstStyle/>
          <a:p>
            <a:r>
              <a:rPr lang="en-US" dirty="0" smtClean="0"/>
              <a:t>Consider your current diet and how well it serves your health and wellness</a:t>
            </a:r>
          </a:p>
          <a:p>
            <a:r>
              <a:rPr lang="en-US" dirty="0" smtClean="0"/>
              <a:t>Re-read your paper from Module 4 and assess any changes you’ve made over the past 4 weeks</a:t>
            </a:r>
          </a:p>
          <a:p>
            <a:r>
              <a:rPr lang="en-US" dirty="0" smtClean="0"/>
              <a:t>If you’ve made changes, note how those changes have made you feel… do you have more energy? Do you feel happy? Are you more engaged in your studies?</a:t>
            </a:r>
            <a:endParaRPr lang="en-US" dirty="0"/>
          </a:p>
        </p:txBody>
      </p:sp>
      <p:sp>
        <p:nvSpPr>
          <p:cNvPr id="4" name="Action Button: Home 3">
            <a:hlinkClick r:id="rId4" action="ppaction://hlinksldjump" highlightClick="1"/>
          </p:cNvPr>
          <p:cNvSpPr/>
          <p:nvPr/>
        </p:nvSpPr>
        <p:spPr>
          <a:xfrm>
            <a:off x="10932543" y="6094562"/>
            <a:ext cx="1259457" cy="7332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35" y="2199736"/>
            <a:ext cx="3270849" cy="301924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13038" y="1174423"/>
            <a:ext cx="487363" cy="487363"/>
          </a:xfrm>
          <a:prstGeom prst="rect">
            <a:avLst/>
          </a:prstGeom>
        </p:spPr>
      </p:pic>
    </p:spTree>
    <p:extLst>
      <p:ext uri="{BB962C8B-B14F-4D97-AF65-F5344CB8AC3E}">
        <p14:creationId xmlns:p14="http://schemas.microsoft.com/office/powerpoint/2010/main" val="1661620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9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Identify where you will find support, especially since this class will no longer be holding you accountable</a:t>
            </a:r>
          </a:p>
          <a:p>
            <a:r>
              <a:rPr lang="en-US" dirty="0" smtClean="0"/>
              <a:t>Think beyond friends and roommates, this could be a support group on campus, signing up for a marathon or group exercise classes at the local gym, or even talking with a nutritionist.</a:t>
            </a:r>
          </a:p>
          <a:p>
            <a:r>
              <a:rPr lang="en-US" dirty="0" smtClean="0"/>
              <a:t>What images or quotes could you use to help motivate you?</a:t>
            </a:r>
          </a:p>
        </p:txBody>
      </p:sp>
      <p:sp>
        <p:nvSpPr>
          <p:cNvPr id="4" name="Action Button: Home 3">
            <a:hlinkClick r:id="rId4" action="ppaction://hlinksldjump" highlightClick="1"/>
          </p:cNvPr>
          <p:cNvSpPr/>
          <p:nvPr/>
        </p:nvSpPr>
        <p:spPr>
          <a:xfrm>
            <a:off x="9247517" y="4873925"/>
            <a:ext cx="1259457" cy="7332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69" y="2467154"/>
            <a:ext cx="3256311" cy="169077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42499" y="1890563"/>
            <a:ext cx="487363" cy="487363"/>
          </a:xfrm>
          <a:prstGeom prst="rect">
            <a:avLst/>
          </a:prstGeom>
        </p:spPr>
      </p:pic>
    </p:spTree>
    <p:extLst>
      <p:ext uri="{BB962C8B-B14F-4D97-AF65-F5344CB8AC3E}">
        <p14:creationId xmlns:p14="http://schemas.microsoft.com/office/powerpoint/2010/main" val="3152388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210</TotalTime>
  <Words>1012</Words>
  <Application>Microsoft Office PowerPoint</Application>
  <PresentationFormat>Widescreen</PresentationFormat>
  <Paragraphs>103</Paragraphs>
  <Slides>11</Slides>
  <Notes>0</Notes>
  <HiddenSlides>5</HiddenSlides>
  <MMClips>17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Corbel</vt:lpstr>
      <vt:lpstr>Wingdings 2</vt:lpstr>
      <vt:lpstr>Frame</vt:lpstr>
      <vt:lpstr>Personal Wellness Plan</vt:lpstr>
      <vt:lpstr>Hopefully you have seen some positive changes in your life due to this class. Take this wellness quiz for a quick self-assessment.</vt:lpstr>
      <vt:lpstr>PowerPoint Presentation</vt:lpstr>
      <vt:lpstr>You will now use all the self-assessment data you’ve collected to create a wellness plan that will work for you!</vt:lpstr>
      <vt:lpstr>Identify Health Inhibitors</vt:lpstr>
      <vt:lpstr>Set your goals</vt:lpstr>
      <vt:lpstr>Personal fitness plan</vt:lpstr>
      <vt:lpstr>Nutrition Plan</vt:lpstr>
      <vt:lpstr>PowerPoint Presentation</vt:lpstr>
      <vt:lpstr>Final Product!</vt:lpstr>
      <vt:lpstr>The Requirements</vt:lpstr>
    </vt:vector>
  </TitlesOfParts>
  <Company>New Trier High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Wellness Plan</dc:title>
  <dc:creator>Kalnes, Kathryn B</dc:creator>
  <cp:lastModifiedBy>Kalnes, Kathryn B</cp:lastModifiedBy>
  <cp:revision>23</cp:revision>
  <dcterms:created xsi:type="dcterms:W3CDTF">2017-06-15T11:08:09Z</dcterms:created>
  <dcterms:modified xsi:type="dcterms:W3CDTF">2017-07-06T13:48:26Z</dcterms:modified>
</cp:coreProperties>
</file>